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57" r:id="rId3"/>
    <p:sldId id="431" r:id="rId4"/>
    <p:sldId id="439" r:id="rId5"/>
    <p:sldId id="438" r:id="rId6"/>
    <p:sldId id="436" r:id="rId7"/>
    <p:sldId id="440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72"/>
    <a:srgbClr val="CCCCFF"/>
    <a:srgbClr val="121A8B"/>
    <a:srgbClr val="101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8" autoAdjust="0"/>
    <p:restoredTop sz="86253" autoAdjust="0"/>
  </p:normalViewPr>
  <p:slideViewPr>
    <p:cSldViewPr>
      <p:cViewPr varScale="1">
        <p:scale>
          <a:sx n="64" d="100"/>
          <a:sy n="64" d="100"/>
        </p:scale>
        <p:origin x="9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32EC-A880-49EB-8C2F-DF8C7E521F06}" type="datetimeFigureOut">
              <a:rPr lang="it-IT" smtClean="0"/>
              <a:t>10/07/18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A43D4-4EAE-4462-939D-C414611CD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615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10/07/18</a:t>
            </a:fld>
            <a:endParaRPr lang="en-US" altLang="it-IT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869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60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33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92080" y="551723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437866" y="6075066"/>
            <a:ext cx="8280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30" y="6236848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416056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4766514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06274" y="6659488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30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95" y="6280043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232" y="623880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2022711" y="2996952"/>
            <a:ext cx="509857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Piano di Rafforzamento Amministrativo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II Fase </a:t>
            </a: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>
                <a:solidFill>
                  <a:schemeClr val="bg1"/>
                </a:solidFill>
                <a:latin typeface="Calibri"/>
                <a:cs typeface="Calibri"/>
              </a:rPr>
              <a:t>Il PRA II Fase valido per il biennio 2017-2019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7544" y="1080000"/>
            <a:ext cx="828092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400" dirty="0"/>
              <a:t>A partire dall’analisi di </a:t>
            </a:r>
            <a:r>
              <a:rPr lang="it-IT" sz="1400" i="1" dirty="0"/>
              <a:t>self-</a:t>
            </a:r>
            <a:r>
              <a:rPr lang="it-IT" sz="1400" i="1" dirty="0" err="1"/>
              <a:t>assessment</a:t>
            </a:r>
            <a:r>
              <a:rPr lang="it-IT" sz="1400" i="1" dirty="0"/>
              <a:t> </a:t>
            </a:r>
            <a:r>
              <a:rPr lang="it-IT" sz="1400" dirty="0"/>
              <a:t>elaborata dall’Amministrazione regionale a </a:t>
            </a:r>
            <a:r>
              <a:rPr lang="it-IT" sz="1400" b="1" dirty="0"/>
              <a:t>chiusura della I fase </a:t>
            </a:r>
            <a:r>
              <a:rPr lang="it-IT" sz="1400" dirty="0"/>
              <a:t>ed in linea con quanto già avviato nel biennio 2015-2017, il PRA Calabria II fase intende: 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dirty="0"/>
              <a:t>mettere a regime una più efficiente organizzazione della struttura amministrativa, accumulando stabilmente capacità ed esperienza gestionale nell’Amministrazione, facendo anche ricorso ai cd </a:t>
            </a:r>
            <a:r>
              <a:rPr lang="it-IT" sz="1400" i="1" dirty="0"/>
              <a:t>“strumenti trasversali”</a:t>
            </a:r>
            <a:r>
              <a:rPr lang="it-IT" sz="1400" dirty="0"/>
              <a:t>; 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dirty="0"/>
              <a:t>semplificare più che possibile, riducendo significativamente la tempistica e la complessità procedurale di attuazione degli interventi, migliorandone l’efficienza e promuovendo una sempre maggiore diffusione dell’informazione.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1400" dirty="0"/>
              <a:t>Le </a:t>
            </a:r>
            <a:r>
              <a:rPr lang="it-IT" sz="1400" b="1" dirty="0"/>
              <a:t>priorità di rafforzamento </a:t>
            </a:r>
            <a:r>
              <a:rPr lang="it-IT" sz="1400" dirty="0"/>
              <a:t>perseguite sono indirizzate al rafforzamento dei diversi soggetti coinvolti a vario titolo nell’attuazione dei Programmi: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dirty="0"/>
              <a:t>relativamente alle strutture interne, </a:t>
            </a:r>
            <a:r>
              <a:rPr lang="it-IT" sz="1400" b="1" dirty="0"/>
              <a:t>maggiore responsabilizzazione del personale    </a:t>
            </a:r>
            <a:r>
              <a:rPr lang="it-IT" sz="1400" dirty="0"/>
              <a:t>interno (di livello apicale e operativo);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dirty="0"/>
              <a:t>relativamente alle responsabilità attuative demandate ai beneficiari, accanto alle misure di </a:t>
            </a:r>
            <a:r>
              <a:rPr lang="it-IT" sz="1400" b="1" dirty="0"/>
              <a:t>accompagnamento e </a:t>
            </a:r>
            <a:r>
              <a:rPr lang="it-IT" sz="1400" b="1" dirty="0" err="1"/>
              <a:t>turoring</a:t>
            </a:r>
            <a:r>
              <a:rPr lang="it-IT" sz="1400" dirty="0"/>
              <a:t>, saranno </a:t>
            </a:r>
            <a:r>
              <a:rPr lang="it-IT" sz="1400" b="1" dirty="0"/>
              <a:t>rafforzati gli strumenti di controllo</a:t>
            </a:r>
            <a:r>
              <a:rPr lang="it-IT" sz="1400" dirty="0"/>
              <a:t> sullo stato di avanzamento dei progetti.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4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000" y="1080000"/>
            <a:ext cx="8280000" cy="42484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Facilitare l’avanzamento delle performance finanziarie e la riduzione progressiva dei tempi di attivazione e di esecuzione dei progetti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Favorire il miglioramento della conoscenza delle norme e del loro utilizzo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Favorire la semplificazione amministrativa per comprimere i tempi per la conclusione interna delle procedure di selezione delle operazioni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Innalzare le competenze del personale impiegato per creare un </a:t>
            </a:r>
            <a:r>
              <a:rPr lang="it-IT" sz="1400" i="1" dirty="0" err="1"/>
              <a:t>know</a:t>
            </a:r>
            <a:r>
              <a:rPr lang="it-IT" sz="1400" i="1" dirty="0"/>
              <a:t> </a:t>
            </a:r>
            <a:r>
              <a:rPr lang="it-IT" sz="1400" i="1" dirty="0" err="1"/>
              <a:t>how</a:t>
            </a:r>
            <a:r>
              <a:rPr lang="it-IT" sz="1400" i="1" dirty="0"/>
              <a:t> </a:t>
            </a:r>
            <a:r>
              <a:rPr lang="it-IT" sz="1400" dirty="0"/>
              <a:t>di conoscenze specifiche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Rafforzare la capacità istituzionale degli Organismi Intermedi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Rafforzare la responsabilità attuative dei Beneficiari per velocizzare l’avanzamento dei progetti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Realizzare obiettivi di crescita digitale e promuovere un percorso di modernizzazione e acquisizione di competenze innovative/tecnologiche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Promuovere una maggiore trasparenza, condivisione e partecipazione degli stakeholder secondo i principi guida di </a:t>
            </a:r>
            <a:r>
              <a:rPr lang="it-IT" sz="1400" i="1" dirty="0" err="1"/>
              <a:t>accountability</a:t>
            </a:r>
            <a:r>
              <a:rPr lang="it-IT" sz="1400" dirty="0"/>
              <a:t> e controllo sociale diffuso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2000" y="0"/>
            <a:ext cx="8640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Obiettivi di miglioramento </a:t>
            </a:r>
          </a:p>
        </p:txBody>
      </p:sp>
    </p:spTree>
    <p:extLst>
      <p:ext uri="{BB962C8B-B14F-4D97-AF65-F5344CB8AC3E}">
        <p14:creationId xmlns:p14="http://schemas.microsoft.com/office/powerpoint/2010/main" val="301642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943707" y="1124808"/>
            <a:ext cx="5256585" cy="57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Responsabile Politico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Presidente della Regione Calabria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239852" y="1844824"/>
            <a:ext cx="2664295" cy="57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Responsabile Unico del PRA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4572000" y="2420888"/>
            <a:ext cx="0" cy="20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35" idx="1"/>
          </p:cNvCxnSpPr>
          <p:nvPr/>
        </p:nvCxnSpPr>
        <p:spPr>
          <a:xfrm flipH="1" flipV="1">
            <a:off x="5328000" y="2420904"/>
            <a:ext cx="756166" cy="79204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arrotondato 34"/>
          <p:cNvSpPr/>
          <p:nvPr/>
        </p:nvSpPr>
        <p:spPr>
          <a:xfrm>
            <a:off x="6084166" y="2924944"/>
            <a:ext cx="2592289" cy="57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Segreteria  Tecnica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PRA</a:t>
            </a:r>
          </a:p>
        </p:txBody>
      </p:sp>
      <p:sp>
        <p:nvSpPr>
          <p:cNvPr id="49" name="Rettangolo arrotondato 48"/>
          <p:cNvSpPr/>
          <p:nvPr/>
        </p:nvSpPr>
        <p:spPr>
          <a:xfrm>
            <a:off x="467704" y="2132856"/>
            <a:ext cx="2304256" cy="205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Cabina di Regia: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Referente PRA (Coordinatore)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Segretario Generale 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Responsabile NRVVIP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 err="1">
                <a:solidFill>
                  <a:schemeClr val="tx1"/>
                </a:solidFill>
              </a:rPr>
              <a:t>AdG</a:t>
            </a:r>
            <a:r>
              <a:rPr lang="it-IT" sz="1200" dirty="0">
                <a:solidFill>
                  <a:schemeClr val="tx1"/>
                </a:solidFill>
              </a:rPr>
              <a:t> POR 2014/2020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DG LL.PP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DG Organizzazione e Risorse umane 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/>
                </a:solidFill>
              </a:rPr>
              <a:t>DG Lavoro, Politiche Sociali</a:t>
            </a:r>
          </a:p>
        </p:txBody>
      </p:sp>
      <p:cxnSp>
        <p:nvCxnSpPr>
          <p:cNvPr id="55" name="Connettore 2 54"/>
          <p:cNvCxnSpPr>
            <a:endCxn id="49" idx="3"/>
          </p:cNvCxnSpPr>
          <p:nvPr/>
        </p:nvCxnSpPr>
        <p:spPr>
          <a:xfrm flipH="1">
            <a:off x="2771960" y="2420824"/>
            <a:ext cx="1007952" cy="73803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187624" y="4458816"/>
            <a:ext cx="67680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187624" y="4458816"/>
            <a:ext cx="0" cy="50405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2879812" y="4458816"/>
            <a:ext cx="0" cy="50405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572000" y="4458816"/>
            <a:ext cx="0" cy="50405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6264188" y="4458816"/>
            <a:ext cx="0" cy="50405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7956376" y="4458816"/>
            <a:ext cx="0" cy="50405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7236296" y="4962872"/>
            <a:ext cx="1476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tx1"/>
                </a:solidFill>
              </a:rPr>
              <a:t>Dip</a:t>
            </a:r>
            <a:r>
              <a:rPr lang="it-IT" sz="12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Bilancio e Patrimonio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2159852" y="4962872"/>
            <a:ext cx="1476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tx1"/>
                </a:solidFill>
              </a:rPr>
              <a:t>Dip</a:t>
            </a:r>
            <a:r>
              <a:rPr lang="it-IT" sz="1200" dirty="0">
                <a:solidFill>
                  <a:schemeClr val="tx1"/>
                </a:solidFill>
              </a:rPr>
              <a:t>.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sz="1200" dirty="0">
                <a:solidFill>
                  <a:schemeClr val="tx1"/>
                </a:solidFill>
              </a:rPr>
              <a:t>Ambiente e Territorio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3852000" y="4962872"/>
            <a:ext cx="1476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tx1"/>
                </a:solidFill>
              </a:rPr>
              <a:t>Dip</a:t>
            </a:r>
            <a:r>
              <a:rPr lang="it-IT" sz="12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Sviluppo Economico e AA.PP.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5544148" y="4962872"/>
            <a:ext cx="1476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tx1"/>
                </a:solidFill>
              </a:rPr>
              <a:t>Dip</a:t>
            </a:r>
            <a:r>
              <a:rPr lang="it-IT" sz="1200" dirty="0">
                <a:solidFill>
                  <a:schemeClr val="tx1"/>
                </a:solidFill>
              </a:rPr>
              <a:t>. Programmazione Naz. e </a:t>
            </a:r>
            <a:r>
              <a:rPr lang="it-IT" sz="1200" dirty="0" err="1">
                <a:solidFill>
                  <a:schemeClr val="tx1"/>
                </a:solidFill>
              </a:rPr>
              <a:t>Com</a:t>
            </a:r>
            <a:r>
              <a:rPr lang="it-IT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467704" y="4962872"/>
            <a:ext cx="1476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SUA</a:t>
            </a:r>
          </a:p>
        </p:txBody>
      </p:sp>
      <p:cxnSp>
        <p:nvCxnSpPr>
          <p:cNvPr id="45" name="Connettore 2 44"/>
          <p:cNvCxnSpPr/>
          <p:nvPr/>
        </p:nvCxnSpPr>
        <p:spPr>
          <a:xfrm flipH="1">
            <a:off x="2771800" y="3212976"/>
            <a:ext cx="33480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 bwMode="auto">
          <a:xfrm>
            <a:off x="252000" y="0"/>
            <a:ext cx="8640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it-IT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Governance</a:t>
            </a:r>
          </a:p>
        </p:txBody>
      </p:sp>
    </p:spTree>
    <p:extLst>
      <p:ext uri="{BB962C8B-B14F-4D97-AF65-F5344CB8AC3E}">
        <p14:creationId xmlns:p14="http://schemas.microsoft.com/office/powerpoint/2010/main" val="238262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Quadro complessivo delle azioni di miglioramento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8000" y="1080000"/>
            <a:ext cx="8280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400" dirty="0"/>
              <a:t>Gli interventi selezionati sono rinvenibili sia fra quelli proposti dalla Segreteria Tecnica  Nazionale PRA (interventi </a:t>
            </a:r>
            <a:r>
              <a:rPr lang="it-IT" sz="1400" b="1" dirty="0"/>
              <a:t>S</a:t>
            </a:r>
            <a:r>
              <a:rPr lang="it-IT" sz="1400" dirty="0"/>
              <a:t>tandard </a:t>
            </a:r>
            <a:r>
              <a:rPr lang="it-IT" sz="1400" b="1" dirty="0"/>
              <a:t>N</a:t>
            </a:r>
            <a:r>
              <a:rPr lang="it-IT" sz="1400" dirty="0"/>
              <a:t>azionali  n. 01 e interventi </a:t>
            </a:r>
            <a:r>
              <a:rPr lang="it-IT" sz="1400" b="1" dirty="0"/>
              <a:t>S</a:t>
            </a:r>
            <a:r>
              <a:rPr lang="it-IT" sz="1400" dirty="0"/>
              <a:t>tandard </a:t>
            </a:r>
            <a:r>
              <a:rPr lang="it-IT" sz="1400" b="1" dirty="0"/>
              <a:t>L</a:t>
            </a:r>
            <a:r>
              <a:rPr lang="it-IT" sz="1400" dirty="0"/>
              <a:t>ocali n. 14) che fra quelli proposti dall’Amministrazione (interventi </a:t>
            </a:r>
            <a:r>
              <a:rPr lang="it-IT" sz="1400" b="1" dirty="0"/>
              <a:t>L</a:t>
            </a:r>
            <a:r>
              <a:rPr lang="it-IT" sz="1400" dirty="0"/>
              <a:t>ocale n. 8).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1400" dirty="0"/>
              <a:t>In particolare: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b="1" dirty="0"/>
              <a:t>n. 4 interventi Standard Locali </a:t>
            </a:r>
            <a:r>
              <a:rPr lang="it-IT" sz="1400" dirty="0"/>
              <a:t>(per complessive 10 attività) riguardanti la tipologia </a:t>
            </a:r>
            <a:r>
              <a:rPr lang="it-IT" sz="1400" b="1" dirty="0"/>
              <a:t>6.1 </a:t>
            </a:r>
            <a:r>
              <a:rPr lang="it-IT" sz="1400" b="1" i="1" dirty="0"/>
              <a:t>“interventi di semplificazione legislativa e procedurale</a:t>
            </a:r>
            <a:r>
              <a:rPr lang="it-IT" sz="1400" i="1" dirty="0"/>
              <a:t>”</a:t>
            </a:r>
            <a:r>
              <a:rPr lang="it-IT" sz="1400" dirty="0"/>
              <a:t> ai quali si aggiunge n</a:t>
            </a:r>
            <a:r>
              <a:rPr lang="it-IT" sz="1400" b="1" dirty="0"/>
              <a:t>. 2 interventi Locali </a:t>
            </a:r>
            <a:r>
              <a:rPr lang="it-IT" sz="1400" dirty="0"/>
              <a:t>(per ulteriori complessive 4 attività);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b="1" dirty="0"/>
              <a:t>n. 4 interventi riguardanti la tipologia 6.2 </a:t>
            </a:r>
            <a:r>
              <a:rPr lang="it-IT" sz="1400" b="1" i="1" dirty="0"/>
              <a:t>“interventi sul personale”</a:t>
            </a:r>
            <a:r>
              <a:rPr lang="it-IT" sz="1400" dirty="0"/>
              <a:t>, proposti dall’Amministrazione, categorizzati come </a:t>
            </a:r>
            <a:r>
              <a:rPr lang="it-IT" sz="1400" b="1" dirty="0"/>
              <a:t>interventi Locali</a:t>
            </a:r>
            <a:r>
              <a:rPr lang="it-IT" sz="1400" dirty="0"/>
              <a:t> (per complessive 8 attività), ai quali si aggiungono gli interventi rientranti nella categoria </a:t>
            </a:r>
            <a:r>
              <a:rPr lang="it-IT" sz="1400" b="1" dirty="0"/>
              <a:t>Standard nazionale</a:t>
            </a:r>
            <a:r>
              <a:rPr lang="it-IT" sz="1400" dirty="0"/>
              <a:t>;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400" b="1" dirty="0"/>
              <a:t>n. 9 interventi riguardanti la tipologia 6.3” </a:t>
            </a:r>
            <a:r>
              <a:rPr lang="it-IT" sz="1400" b="1" i="1" dirty="0"/>
              <a:t>interventi sulle funzioni trasversali e sugli strumenti comuni</a:t>
            </a:r>
            <a:r>
              <a:rPr lang="it-IT" sz="1400" b="1" dirty="0"/>
              <a:t>”</a:t>
            </a:r>
            <a:r>
              <a:rPr lang="it-IT" sz="1400" dirty="0"/>
              <a:t> sono stati scelti tra quelli </a:t>
            </a:r>
            <a:r>
              <a:rPr lang="it-IT" sz="1400" b="1" dirty="0"/>
              <a:t>Standard Locali</a:t>
            </a:r>
            <a:r>
              <a:rPr lang="it-IT" sz="1400" dirty="0"/>
              <a:t> (per n. 12 attività), ai quali si aggiungono gli interventi rientranti nella categoria </a:t>
            </a:r>
            <a:r>
              <a:rPr lang="it-IT" sz="1400" b="1" dirty="0"/>
              <a:t>Locale</a:t>
            </a:r>
            <a:r>
              <a:rPr lang="it-IT" sz="1400" dirty="0"/>
              <a:t> (</a:t>
            </a:r>
            <a:r>
              <a:rPr lang="it-IT" sz="1400" b="1" dirty="0"/>
              <a:t>n. 2 </a:t>
            </a:r>
            <a:r>
              <a:rPr lang="it-IT" sz="1400" dirty="0"/>
              <a:t>interventi per complessive 2 attività).</a:t>
            </a:r>
          </a:p>
        </p:txBody>
      </p:sp>
    </p:spTree>
    <p:extLst>
      <p:ext uri="{BB962C8B-B14F-4D97-AF65-F5344CB8AC3E}">
        <p14:creationId xmlns:p14="http://schemas.microsoft.com/office/powerpoint/2010/main" val="350488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000" y="1080000"/>
            <a:ext cx="8280000" cy="48245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Il documento PRA Calabria è stato consolidato on line sulla piattaforma informatica dedicata in data </a:t>
            </a:r>
            <a:r>
              <a:rPr lang="it-IT" sz="1400" b="1" dirty="0"/>
              <a:t>02 marzo 2018</a:t>
            </a:r>
            <a:r>
              <a:rPr lang="it-IT" sz="14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La verifica formale da parte dell’Agenzia di Coesione è avvenuta in data </a:t>
            </a:r>
            <a:r>
              <a:rPr lang="it-IT" sz="1400" b="1" dirty="0"/>
              <a:t>05 marzo 2018</a:t>
            </a:r>
            <a:r>
              <a:rPr lang="it-IT" sz="1400" dirty="0"/>
              <a:t> ed ha avuto ad oggetto suggerimenti ed osservazioni che, accolte dall’Amministrazione Regionale, sono state integrate nel documento.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Il PRA Calabria II Fase è stato consolidato definitivamente in data </a:t>
            </a:r>
            <a:r>
              <a:rPr lang="it-IT" sz="1400" b="1" dirty="0"/>
              <a:t>07 marzo 2018</a:t>
            </a:r>
            <a:r>
              <a:rPr lang="it-IT" sz="1400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Gli esiti della verifica sostanziale della Commissione Europea sono stati resi in data </a:t>
            </a:r>
            <a:r>
              <a:rPr lang="it-IT" sz="1400" b="1" dirty="0"/>
              <a:t>07 giugno 2018 </a:t>
            </a:r>
            <a:r>
              <a:rPr lang="it-IT" sz="1400" dirty="0"/>
              <a:t>a mezzo mail per il tramite della Segreteria Tecnica Nazionale PRA. A seguito della verifica sostanziale sono state identificate alcune criticità presenti nel Piano corredate da una serie di suggerimenti tesi al loro superamento.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A seguire l’Amministrazione Regionale nel corso dell’incontro bilaterale tra  </a:t>
            </a:r>
            <a:r>
              <a:rPr lang="it-IT" sz="1400" dirty="0" err="1"/>
              <a:t>AdG</a:t>
            </a:r>
            <a:r>
              <a:rPr lang="it-IT" sz="1400" dirty="0"/>
              <a:t> del PO e Rappresentanti della Commissione Europea oltre che della Segreteria Tecnica Nazionale PRA avvenuto in data </a:t>
            </a:r>
            <a:r>
              <a:rPr lang="it-IT" sz="1400" b="1" dirty="0"/>
              <a:t>12 giugno 2018</a:t>
            </a:r>
            <a:r>
              <a:rPr lang="it-IT" sz="1400" dirty="0"/>
              <a:t>, in base a quanto suggerito, ha presentato le modifiche e le integrazioni necessarie al superamento delle criticità ricevendo – nella stessa sede – un accoglimento positivo delle stesse.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Da ultimo, in data </a:t>
            </a:r>
            <a:r>
              <a:rPr lang="it-IT" sz="1400" b="1" dirty="0"/>
              <a:t>19 giugno 2018 </a:t>
            </a:r>
            <a:r>
              <a:rPr lang="it-IT" sz="1400" dirty="0"/>
              <a:t>è stato inoltrato alla segreteria Tecnica PRA e ai competenti Uffici della CE il documento finale per come presentato nell’incontro del 12 giugno 2018.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400" dirty="0"/>
              <a:t>Allo stato,</a:t>
            </a:r>
            <a:r>
              <a:rPr lang="it-IT" sz="1400" b="1" dirty="0"/>
              <a:t> il PRA Calabria 2017/2019 II Fase è d’imminente adozione da parte della Giunta della Regione Calabria.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2000" y="0"/>
            <a:ext cx="8640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 di adozione PRA Calabria II Fase 2017-2019</a:t>
            </a:r>
          </a:p>
        </p:txBody>
      </p:sp>
    </p:spTree>
    <p:extLst>
      <p:ext uri="{BB962C8B-B14F-4D97-AF65-F5344CB8AC3E}">
        <p14:creationId xmlns:p14="http://schemas.microsoft.com/office/powerpoint/2010/main" val="300847939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244724</vt:lpwstr>
  </property>
  <property fmtid="{D5CDD505-2E9C-101B-9397-08002B2CF9AE}" pid="4" name="OptimizationTime">
    <vt:lpwstr>20180710_2012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4697</TotalTime>
  <Words>787</Words>
  <Application>Microsoft Macintosh PowerPoint</Application>
  <PresentationFormat>Presentazione su schermo (4:3)</PresentationFormat>
  <Paragraphs>57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Proxima Nova Rg</vt:lpstr>
      <vt:lpstr>Verdana</vt:lpstr>
      <vt:lpstr>Wingdings</vt:lpstr>
      <vt:lpstr>Slide per CdS</vt:lpstr>
      <vt:lpstr>Tema di Office</vt:lpstr>
      <vt:lpstr>Presentazione standard di PowerPoint</vt:lpstr>
      <vt:lpstr>Il PRA II Fase valido per il biennio 2017-2019</vt:lpstr>
      <vt:lpstr>Presentazione standard di PowerPoint</vt:lpstr>
      <vt:lpstr>Presentazione standard di PowerPoint</vt:lpstr>
      <vt:lpstr>Quadro complessivo delle azioni di miglioramento</vt:lpstr>
      <vt:lpstr>Presentazione standard di PowerPoint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Microsoft Office User</cp:lastModifiedBy>
  <cp:revision>351</cp:revision>
  <cp:lastPrinted>2018-07-05T12:05:02Z</cp:lastPrinted>
  <dcterms:created xsi:type="dcterms:W3CDTF">2016-01-29T10:58:29Z</dcterms:created>
  <dcterms:modified xsi:type="dcterms:W3CDTF">2018-07-10T07:00:03Z</dcterms:modified>
</cp:coreProperties>
</file>